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0" r:id="rId4"/>
    <p:sldId id="271" r:id="rId5"/>
    <p:sldId id="263" r:id="rId6"/>
    <p:sldId id="258" r:id="rId7"/>
  </p:sldIdLst>
  <p:sldSz cx="9144000" cy="6858000" type="screen4x3"/>
  <p:notesSz cx="6858000" cy="9144000"/>
  <p:custDataLst>
    <p:tags r:id="rId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6D63"/>
    <a:srgbClr val="544A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68162" y="2594923"/>
            <a:ext cx="6771503" cy="1470455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E185-EA17-4D4E-B145-7865663D73B4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21EE-11CC-4F9F-A44A-DEF7A427F2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988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E185-EA17-4D4E-B145-7865663D73B4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21EE-11CC-4F9F-A44A-DEF7A427F2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1783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17817" y="278627"/>
            <a:ext cx="2056626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69558" y="278626"/>
            <a:ext cx="5988392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E185-EA17-4D4E-B145-7865663D73B4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21EE-11CC-4F9F-A44A-DEF7A427F2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2168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E185-EA17-4D4E-B145-7865663D73B4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21EE-11CC-4F9F-A44A-DEF7A427F2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77321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6692" y="2903838"/>
            <a:ext cx="7793896" cy="1658638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16692" y="4589465"/>
            <a:ext cx="7793896" cy="1168784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E185-EA17-4D4E-B145-7865663D73B4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21EE-11CC-4F9F-A44A-DEF7A427F2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8560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330" y="1585302"/>
            <a:ext cx="4026529" cy="459166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585302"/>
            <a:ext cx="4050180" cy="459166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E185-EA17-4D4E-B145-7865663D73B4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21EE-11CC-4F9F-A44A-DEF7A427F2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1439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4842" y="234778"/>
            <a:ext cx="8241957" cy="11801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 rot="10800000" flipV="1">
            <a:off x="444842" y="1581665"/>
            <a:ext cx="4053340" cy="92341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44843" y="2505075"/>
            <a:ext cx="4053339" cy="36845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581665"/>
            <a:ext cx="4057649" cy="92341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4057649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E185-EA17-4D4E-B145-7865663D73B4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21EE-11CC-4F9F-A44A-DEF7A427F2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85504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E185-EA17-4D4E-B145-7865663D73B4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21EE-11CC-4F9F-A44A-DEF7A427F2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0969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E185-EA17-4D4E-B145-7865663D73B4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21EE-11CC-4F9F-A44A-DEF7A427F2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6901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1914" y="321273"/>
            <a:ext cx="2998249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83458" y="321273"/>
            <a:ext cx="5128055" cy="579532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81914" y="1921473"/>
            <a:ext cx="2998249" cy="419512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E185-EA17-4D4E-B145-7865663D73B4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21EE-11CC-4F9F-A44A-DEF7A427F2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91508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4659" y="593124"/>
            <a:ext cx="5535827" cy="80319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74376" y="1581664"/>
            <a:ext cx="5516110" cy="4584357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E185-EA17-4D4E-B145-7865663D73B4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21EE-11CC-4F9F-A44A-DEF7A427F2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4913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2616" y="741404"/>
            <a:ext cx="7826714" cy="6645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52616" y="1606379"/>
            <a:ext cx="7823384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52616" y="6356351"/>
            <a:ext cx="18334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AE185-EA17-4D4E-B145-7865663D73B4}" type="datetimeFigureOut">
              <a:rPr lang="ru-RU" smtClean="0"/>
              <a:pPr/>
              <a:t>10.03.2025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218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F21EE-11CC-4F9F-A44A-DEF7A427F2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7455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rgbClr val="544A05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rgbClr val="544A05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544A05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rgbClr val="544A05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rgbClr val="544A05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rgbClr val="544A05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lyceum-25@yandex.r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13707" y="1459933"/>
            <a:ext cx="7125109" cy="3479459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Дорожная карта для родителей (законных представителей) по подаче документов  </a:t>
            </a:r>
            <a:br>
              <a:rPr lang="ru-RU" b="1" dirty="0" smtClean="0"/>
            </a:br>
            <a:r>
              <a:rPr lang="ru-RU" b="1" dirty="0" smtClean="0"/>
              <a:t>в ОУ в </a:t>
            </a:r>
            <a:r>
              <a:rPr lang="ru-RU" b="1" dirty="0" smtClean="0"/>
              <a:t>2025 </a:t>
            </a:r>
            <a:r>
              <a:rPr lang="ru-RU" b="1" dirty="0" smtClean="0"/>
              <a:t>году </a:t>
            </a:r>
            <a:br>
              <a:rPr lang="ru-RU" b="1" dirty="0" smtClean="0"/>
            </a:br>
            <a:r>
              <a:rPr lang="ru-RU" b="1" dirty="0" smtClean="0"/>
              <a:t>(уровень основного общего образования)</a:t>
            </a:r>
            <a:endParaRPr lang="ru-R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698421" y="4913667"/>
            <a:ext cx="536393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учреждения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исполнитель: 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Кристалова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Наталья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натольевна, зам. директора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(4722)553848  </a:t>
            </a:r>
          </a:p>
          <a:p>
            <a:r>
              <a:rPr lang="ru-RU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8969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План предварительного комплектования на </a:t>
            </a:r>
            <a:r>
              <a:rPr lang="ru-RU" b="1" dirty="0" smtClean="0"/>
              <a:t>2025/2026 </a:t>
            </a:r>
            <a:r>
              <a:rPr lang="ru-RU" b="1" dirty="0" smtClean="0"/>
              <a:t>учебный год (8-9 классы)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2616" y="1655364"/>
            <a:ext cx="7823384" cy="457200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число обучающихся по услуге «Реализация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 общеобразовательных программ основного общего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образования» на плановый период –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110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человек.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8604680"/>
              </p:ext>
            </p:extLst>
          </p:nvPr>
        </p:nvGraphicFramePr>
        <p:xfrm>
          <a:off x="930728" y="2613479"/>
          <a:ext cx="7609115" cy="33705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536371"/>
                <a:gridCol w="1268186"/>
                <a:gridCol w="1268186"/>
                <a:gridCol w="1336222"/>
                <a:gridCol w="12001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Направление подготовки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 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</a:t>
                      </a:r>
                      <a:r>
                        <a:rPr lang="ru-RU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обучающихся  прогнозируемое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обучающихся, зачисленных в ОУ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свободных мест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Углубленное изучение математики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8а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43625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Углубленное изучение химии</a:t>
                      </a:r>
                    </a:p>
                    <a:p>
                      <a:pPr algn="l"/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8б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Углубленное изучение математики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9а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Углубленное изучение химии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9б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372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Алгоритм действий: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9907" y="1347107"/>
            <a:ext cx="8088171" cy="484760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457200" indent="-457200" algn="just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Собрать документы, необходимые для участия в конкурсе: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 из ОУ, где обучался ребенок, с годовыми оценками за предыдущий учебный год с печатью ОУ и подписью руководителя ОУ;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«Портфолио» ребенка за 2 предыдущих учебных года (оригиналы грамот 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муниципального, регионального, всероссийского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уровней мероприятий, входящих в Перечень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Перечень Федеральный  только по 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предметам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будут изучаться на 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углубленном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уровне);</a:t>
            </a:r>
          </a:p>
          <a:p>
            <a:pPr algn="just"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аспорт ребенка ( при отсутствии - свидетельство о рождении ребенка и справку о регистрации ребенка на территории Белгородской области)*;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 родителя (для законного представителя - нотариально заверенные документы установленного образца)*.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последние два документа необходимы для написания заявления об участии в конкурсе.</a:t>
            </a:r>
          </a:p>
          <a:p>
            <a:pPr algn="just">
              <a:buFontTx/>
              <a:buChar char="-"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372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9766" y="684254"/>
            <a:ext cx="7826714" cy="664509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Алгоритм действий: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9907" y="1347107"/>
            <a:ext cx="8088171" cy="484760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sz="2300" dirty="0" smtClean="0"/>
              <a:t>2.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дни работы приемной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прибыть в ГБОУ «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Белгородский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инженерный юношеский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лицей-интернат».</a:t>
            </a:r>
          </a:p>
          <a:p>
            <a:pPr marL="0" indent="0" algn="just">
              <a:buNone/>
            </a:pP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Написать заявление </a:t>
            </a:r>
            <a:r>
              <a:rPr lang="ru-RU" sz="2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участии ребенка в конкурсе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вакантные места.</a:t>
            </a:r>
          </a:p>
          <a:p>
            <a:pPr marL="0" indent="0" algn="just">
              <a:buNone/>
            </a:pP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Получить от технического секретаря документ, подтверждающий факт подачи заявления (его регистрационный номер), содержащий перечень предоставленных копий документов,   дату ознакомления с результатами индивидуального отбора, контактные телефоны Учреждения.</a:t>
            </a:r>
          </a:p>
          <a:p>
            <a:pPr marL="0" indent="0" algn="just">
              <a:buNone/>
            </a:pP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В день ознакомления с результатами работы приемной комиссии по зачислению в образовательное учреждение позвонить на указанный в регистрационном талоне номер или дождаться звонка технического секретаря приемной комиссии.</a:t>
            </a:r>
          </a:p>
          <a:p>
            <a:pPr marL="0" indent="0" algn="just">
              <a:buNone/>
            </a:pP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В день проведения общего собрания с родителями (законными представителями) прибыть в ОУ для написания заявления о зачислении ребенка в ОУ для обучения по основным образовательным программам уровня основного общего образования.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(Собранный пакет документов можно направить по электронной почте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lyceum-25@yandex.ru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указав в теме  письма 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«Документы в приемную комиссию»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046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5491" y="349518"/>
            <a:ext cx="8479766" cy="664509"/>
          </a:xfrm>
        </p:spPr>
        <p:txBody>
          <a:bodyPr>
            <a:noAutofit/>
          </a:bodyPr>
          <a:lstStyle/>
          <a:p>
            <a:pPr lvl="0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График работы приемной комиссии: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0293" y="857250"/>
            <a:ext cx="8303385" cy="5894614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период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02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июня –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июня </a:t>
            </a:r>
            <a:r>
              <a:rPr lang="ru-RU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 для обучающихся успешно сдавших промежуточную аттестацию (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7-классники, поступающие в 8 класс,8-классники, поступающие в 9 класс);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 июня по 26 июня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проведение экспертизы предоставленных документов;</a:t>
            </a:r>
          </a:p>
          <a:p>
            <a:r>
              <a:rPr lang="ru-RU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 июня </a:t>
            </a:r>
            <a:r>
              <a:rPr lang="ru-RU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 июня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определение рейтинга образовательных достижений обучающихся;</a:t>
            </a:r>
          </a:p>
          <a:p>
            <a:r>
              <a:rPr lang="ru-RU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 </a:t>
            </a:r>
            <a:r>
              <a:rPr lang="ru-RU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июня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работа приемной комиссии по зачислению учащихся, ознакомление  учащихся, родителей (законных представителей) с результатами работы приемной комиссии, приказом о зачислении учащихся.</a:t>
            </a:r>
          </a:p>
          <a:p>
            <a:pPr marL="0" indent="0" algn="ctr">
              <a:buNone/>
            </a:pPr>
            <a:r>
              <a:rPr lang="ru-RU" sz="32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Дополнительный период: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01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июля –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августа  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прием документов при наличии свободных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мест (с учетом проходного балла).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372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Карта оценки образовательных достижений обучающегося (заполняемая приемной комиссией) для оценки  рейтинга обучающегося, претендующего на обучение по программам основного общего образования в ОУ: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3437" y="1534885"/>
            <a:ext cx="7823384" cy="2235029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lvl="0">
              <a:buNone/>
            </a:pPr>
            <a:endParaRPr lang="ru-RU" dirty="0" smtClean="0"/>
          </a:p>
          <a:p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500750"/>
              </p:ext>
            </p:extLst>
          </p:nvPr>
        </p:nvGraphicFramePr>
        <p:xfrm>
          <a:off x="881742" y="1397000"/>
          <a:ext cx="7813222" cy="5357223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6506937"/>
                <a:gridCol w="1306285"/>
              </a:tblGrid>
              <a:tr h="370840"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4831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критерия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48310" algn="l"/>
                        </a:tabLs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56903"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48310" algn="l"/>
                        </a:tabLs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Учебная деятельность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4831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42950"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4831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Годовая отметка за предыдущий  </a:t>
                      </a:r>
                      <a:r>
                        <a:rPr lang="ru-RU" sz="14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учебный год: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4831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-по предмету, изучение которого планируется продолжить на углубленном уровне______________________________________</a:t>
                      </a:r>
                    </a:p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4831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</a:pPr>
                      <a:endParaRPr lang="ru-RU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7724"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48310" algn="l"/>
                        </a:tabLs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 годовых отметок за предыдущий  класс:</a:t>
                      </a:r>
                    </a:p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4831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</a:pPr>
                      <a:endParaRPr lang="ru-RU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</a:pPr>
                      <a:r>
                        <a:rPr lang="ru-RU" sz="14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Внеурочная деятельность (портфолио) </a:t>
                      </a:r>
                    </a:p>
                    <a:p>
                      <a:pPr marL="0" algn="l">
                        <a:lnSpc>
                          <a:spcPct val="100000"/>
                        </a:lnSpc>
                      </a:pPr>
                      <a:r>
                        <a:rPr lang="ru-RU" sz="14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(за 6,7 классы - для поступающих в 8 класс;  за 7, 8 классы – для поступающих в 9 класс)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(призовые места) предметных олимпиад (очных):</a:t>
                      </a:r>
                    </a:p>
                    <a:p>
                      <a:pPr marL="0" algn="l">
                        <a:lnSpc>
                          <a:spcPct val="100000"/>
                        </a:lnSpc>
                      </a:pPr>
                      <a:r>
                        <a:rPr lang="ru-RU" sz="14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-муниципального уровня (2 балла за факт)</a:t>
                      </a:r>
                    </a:p>
                    <a:p>
                      <a:pPr marL="0" algn="l">
                        <a:lnSpc>
                          <a:spcPct val="100000"/>
                        </a:lnSpc>
                      </a:pPr>
                      <a:r>
                        <a:rPr lang="ru-RU" sz="14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-регионального уровня (3 балла за факт)</a:t>
                      </a:r>
                    </a:p>
                    <a:p>
                      <a:pPr marL="0" algn="l">
                        <a:lnSpc>
                          <a:spcPct val="100000"/>
                        </a:lnSpc>
                      </a:pPr>
                      <a:r>
                        <a:rPr lang="ru-RU" sz="14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-всероссийского и международного уровня (4 балла за факт)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</a:pP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(призовые места) научно-практических конференций (очных):</a:t>
                      </a:r>
                    </a:p>
                    <a:p>
                      <a:pPr marL="0" algn="l">
                        <a:lnSpc>
                          <a:spcPct val="100000"/>
                        </a:lnSpc>
                      </a:pPr>
                      <a:r>
                        <a:rPr lang="ru-RU" sz="14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-муниципального уровня (2 балла за факт)</a:t>
                      </a:r>
                    </a:p>
                    <a:p>
                      <a:pPr marL="0" algn="l">
                        <a:lnSpc>
                          <a:spcPct val="100000"/>
                        </a:lnSpc>
                      </a:pPr>
                      <a:r>
                        <a:rPr lang="ru-RU" sz="14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-регионального уровня (3 балла за факт)</a:t>
                      </a:r>
                    </a:p>
                    <a:p>
                      <a:pPr marL="0" algn="l">
                        <a:lnSpc>
                          <a:spcPct val="100000"/>
                        </a:lnSpc>
                      </a:pPr>
                      <a:r>
                        <a:rPr lang="ru-RU" sz="14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-всероссийского и международного уровня (4 балла за факт)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</a:pP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4831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(призовые места) участия в учебных конкурсах:</a:t>
                      </a:r>
                    </a:p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4831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муниципального уровня (1 балл за факт)</a:t>
                      </a:r>
                    </a:p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4831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регионального уровня (2 балла за факт)</a:t>
                      </a:r>
                    </a:p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4831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всероссийского и международного уровня (3 балла за факт)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</a:pP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48310" algn="l"/>
                        </a:tabLst>
                      </a:pPr>
                      <a:r>
                        <a:rPr lang="ru-RU" sz="14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</a:pP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372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8fd36b25bc5ffc3b60d0ff5962aed2bdeef05b61"/>
</p:tagLst>
</file>

<file path=ppt/theme/theme1.xml><?xml version="1.0" encoding="utf-8"?>
<a:theme xmlns:a="http://schemas.openxmlformats.org/drawingml/2006/main" name="Треугольники оливкового цвета 1303010035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Треугольники оливкового цвета 1303010035" id="{9E5A11E6-9EFB-4886-947D-A3C1081A8536}" vid="{EC2367E8-CC56-469A-B897-30F0E80C73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Треугольники оливкового цвета 1303010035</Template>
  <TotalTime>763</TotalTime>
  <Words>519</Words>
  <Application>Microsoft Office PowerPoint</Application>
  <PresentationFormat>Экран (4:3)</PresentationFormat>
  <Paragraphs>86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Треугольники оливкового цвета 1303010035</vt:lpstr>
      <vt:lpstr>Дорожная карта для родителей (законных представителей) по подаче документов   в ОУ в 2025 году  (уровень основного общего образования)</vt:lpstr>
      <vt:lpstr>План предварительного комплектования на 2025/2026 учебный год (8-9 классы)</vt:lpstr>
      <vt:lpstr> Алгоритм действий:</vt:lpstr>
      <vt:lpstr> Алгоритм действий:</vt:lpstr>
      <vt:lpstr>График работы приемной комиссии:</vt:lpstr>
      <vt:lpstr>Карта оценки образовательных достижений обучающегося (заполняемая приемной комиссией) для оценки  рейтинга обучающегося, претендующего на обучение по программам основного общего образования в ОУ: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Порядок приема в ОО</dc:title>
  <dc:creator>Kristalova</dc:creator>
  <cp:lastModifiedBy>Кристалова</cp:lastModifiedBy>
  <cp:revision>62</cp:revision>
  <dcterms:created xsi:type="dcterms:W3CDTF">2014-08-28T11:02:36Z</dcterms:created>
  <dcterms:modified xsi:type="dcterms:W3CDTF">2025-03-10T08:55:14Z</dcterms:modified>
</cp:coreProperties>
</file>